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9" r:id="rId8"/>
    <p:sldId id="263" r:id="rId9"/>
    <p:sldId id="264" r:id="rId10"/>
    <p:sldId id="265" r:id="rId11"/>
    <p:sldId id="266" r:id="rId12"/>
    <p:sldId id="270" r:id="rId13"/>
    <p:sldId id="267" r:id="rId14"/>
    <p:sldId id="268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89578EA-D506-4964-A7BA-EFC97C09CDF0}">
          <p14:sldIdLst>
            <p14:sldId id="256"/>
            <p14:sldId id="257"/>
            <p14:sldId id="259"/>
            <p14:sldId id="260"/>
            <p14:sldId id="261"/>
            <p14:sldId id="262"/>
            <p14:sldId id="269"/>
            <p14:sldId id="263"/>
            <p14:sldId id="264"/>
            <p14:sldId id="265"/>
            <p14:sldId id="266"/>
            <p14:sldId id="270"/>
            <p14:sldId id="267"/>
          </p14:sldIdLst>
        </p14:section>
        <p14:section name="Untitled Section" id="{980558CF-DBFD-4015-9488-0335E5BE3783}">
          <p14:sldIdLst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nezana Djurovic" initials="S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99"/>
    <a:srgbClr val="00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71" autoAdjust="0"/>
  </p:normalViewPr>
  <p:slideViewPr>
    <p:cSldViewPr>
      <p:cViewPr>
        <p:scale>
          <a:sx n="66" d="100"/>
          <a:sy n="66" d="100"/>
        </p:scale>
        <p:origin x="-150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5-10T10:08:23.828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B52D9-9B0F-4881-BF63-719F9092952F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F808A-8C77-4CEA-A046-9F9F9A75846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26809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F808A-8C77-4CEA-A046-9F9F9A75846D}" type="slidenum">
              <a:rPr lang="sr-Latn-ME" smtClean="0"/>
              <a:t>1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14488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89874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64817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8581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27575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1856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28806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1801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90311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65394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29265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24148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bg1"/>
          </a:fgClr>
          <a:bgClr>
            <a:srgbClr val="92D05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863C7-45F9-4922-893B-393D643A60C3}" type="datetimeFigureOut">
              <a:rPr lang="sr-Latn-ME" smtClean="0"/>
              <a:t>13.5.2013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8829F-E5DD-4E2C-9E83-189D4CDCDCF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27626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me/url?sa=i&amp;rct=j&amp;q=KISELE+KI%C5%A0E+SUMPOR&amp;source=images&amp;cd=&amp;docid=cpkxtEmw-djyRM&amp;tbnid=iO2-DVRbI5tAIM:&amp;ved=0CAUQjRw&amp;url=http://energonova-zagreb.eu/sumporni-dioksid&amp;ei=PduMUe7WE8vRsgaw3oG4BQ&amp;bvm=bv.46340616,d.bGE&amp;psig=AFQjCNGmeksIhc7j85gQ_k0GLhbW88a9zQ&amp;ust=1368272053394585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809" y="-19964"/>
            <a:ext cx="9324528" cy="6957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1512168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solidFill>
                  <a:srgbClr val="FF0000"/>
                </a:solidFill>
                <a:effectLst/>
                <a:latin typeface="Arial"/>
                <a:ea typeface="Times New Roman"/>
              </a:rPr>
              <a:t>GIPS IZ TERMOELEKTRANA KAO SEKUNDARNA SIROVINA</a:t>
            </a:r>
            <a:r>
              <a:rPr lang="sr-Latn-ME" sz="320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sr-Latn-ME" sz="320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</a:br>
            <a:endParaRPr lang="sr-Latn-ME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115887" cy="1224136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endParaRPr lang="sr-Latn-ME" sz="1600" dirty="0">
              <a:solidFill>
                <a:srgbClr val="00B050"/>
              </a:solidFill>
              <a:latin typeface="Arial"/>
              <a:ea typeface="Times New Roman"/>
            </a:endParaRPr>
          </a:p>
          <a:p>
            <a:pPr lvl="0"/>
            <a:r>
              <a:rPr lang="sr-Latn-ME" sz="3600" dirty="0" smtClean="0">
                <a:solidFill>
                  <a:srgbClr val="7030A0"/>
                </a:solidFill>
              </a:rPr>
              <a:t>Autor:Snežana </a:t>
            </a:r>
            <a:r>
              <a:rPr lang="sr-Latn-ME" sz="3600" dirty="0">
                <a:solidFill>
                  <a:srgbClr val="7030A0"/>
                </a:solidFill>
              </a:rPr>
              <a:t>Đurović</a:t>
            </a:r>
          </a:p>
          <a:p>
            <a:pPr indent="450215" algn="just">
              <a:spcAft>
                <a:spcPts val="0"/>
              </a:spcAft>
            </a:pPr>
            <a:endParaRPr lang="sr-Latn-ME" sz="1200" dirty="0" smtClean="0">
              <a:solidFill>
                <a:srgbClr val="00B050"/>
              </a:solidFill>
              <a:effectLst/>
              <a:latin typeface="Arial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sr-Latn-ME" sz="1200" dirty="0">
              <a:solidFill>
                <a:srgbClr val="00B050"/>
              </a:solidFill>
              <a:latin typeface="Arial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sr-Latn-ME" sz="1200" dirty="0" smtClean="0">
              <a:solidFill>
                <a:srgbClr val="00B050"/>
              </a:solidFill>
              <a:effectLst/>
              <a:latin typeface="Arial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sr-Latn-ME" sz="1200" dirty="0">
              <a:solidFill>
                <a:srgbClr val="00B050"/>
              </a:solidFill>
              <a:latin typeface="Arial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sr-Latn-ME" sz="1200" dirty="0" smtClean="0">
              <a:solidFill>
                <a:srgbClr val="00B05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23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904" y="-23759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3568" y="6455077"/>
            <a:ext cx="8064896" cy="400110"/>
          </a:xfrm>
          <a:prstGeom prst="rect">
            <a:avLst/>
          </a:prstGeom>
          <a:solidFill>
            <a:srgbClr val="FFCC00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sr-Latn-ME" sz="2000" b="1" i="1" dirty="0" smtClean="0">
                <a:solidFill>
                  <a:srgbClr val="002060"/>
                </a:solidFill>
                <a:latin typeface="Arial"/>
                <a:ea typeface="Times New Roman"/>
                <a:cs typeface="Times New Roman"/>
              </a:rPr>
              <a:t>Suvi proces odsumporavanja </a:t>
            </a:r>
            <a:r>
              <a:rPr lang="sr-Latn-ME" sz="2000" b="1" i="1" dirty="0">
                <a:solidFill>
                  <a:srgbClr val="002060"/>
                </a:solidFill>
                <a:latin typeface="Arial"/>
                <a:ea typeface="Times New Roman"/>
                <a:cs typeface="Times New Roman"/>
              </a:rPr>
              <a:t>(</a:t>
            </a:r>
            <a:r>
              <a:rPr lang="sr-Latn-ME" sz="2000" b="1" i="1" dirty="0" smtClean="0">
                <a:solidFill>
                  <a:srgbClr val="002060"/>
                </a:solidFill>
                <a:latin typeface="Arial"/>
                <a:ea typeface="Times New Roman"/>
                <a:cs typeface="Times New Roman"/>
              </a:rPr>
              <a:t>apsorbent  kreč)</a:t>
            </a:r>
            <a:endParaRPr lang="sr-Latn-ME" sz="2000" b="1" i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328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51344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40385" indent="450215" algn="just">
              <a:spcAft>
                <a:spcPts val="0"/>
              </a:spcAft>
            </a:pPr>
            <a:r>
              <a:rPr lang="hr-HR" b="1" u="sng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Odsumporavanje dimnih gasova pomoću CaCO</a:t>
            </a:r>
            <a:r>
              <a:rPr lang="hr-HR" b="1" baseline="-25000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3</a:t>
            </a:r>
            <a:r>
              <a:rPr lang="hr-HR" b="1" u="sng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 može se predstaviti </a:t>
            </a:r>
          </a:p>
          <a:p>
            <a:pPr marR="540385" indent="450215" algn="just">
              <a:spcAft>
                <a:spcPts val="0"/>
              </a:spcAft>
            </a:pPr>
            <a:r>
              <a:rPr lang="hr-HR" b="1" u="sng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 reakcijama:</a:t>
            </a:r>
          </a:p>
          <a:p>
            <a:pPr marR="540385" indent="450215" algn="just">
              <a:spcAft>
                <a:spcPts val="0"/>
              </a:spcAft>
            </a:pPr>
            <a:endParaRPr lang="sr-Latn-ME" b="1" u="sng" dirty="0" smtClean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•  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S+O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=SO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</a:p>
          <a:p>
            <a:pPr algn="just">
              <a:spcAft>
                <a:spcPts val="0"/>
              </a:spcAft>
            </a:pPr>
            <a:endParaRPr lang="sr-Latn-ME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•   CaCO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3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=CaO+CO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</a:p>
          <a:p>
            <a:pPr algn="just">
              <a:spcAft>
                <a:spcPts val="0"/>
              </a:spcAft>
            </a:pPr>
            <a:endParaRPr lang="sr-Latn-ME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•   CaO+H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O=Ca(OH)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</a:p>
          <a:p>
            <a:pPr algn="just">
              <a:spcAft>
                <a:spcPts val="0"/>
              </a:spcAft>
            </a:pPr>
            <a:endParaRPr lang="sr-Latn-ME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•   Ca(OH)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+SO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=CaSO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3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x ½H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O+½H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</a:t>
            </a:r>
          </a:p>
          <a:p>
            <a:pPr algn="just">
              <a:spcAft>
                <a:spcPts val="0"/>
              </a:spcAft>
            </a:pPr>
            <a:endParaRPr lang="sr-Latn-ME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•   CaSO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3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x ½H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O+½O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 </a:t>
            </a:r>
            <a:r>
              <a:rPr lang="hr-HR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+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3/2H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O=CaSO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4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x 2H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</a:t>
            </a:r>
          </a:p>
          <a:p>
            <a:pPr indent="450215" algn="just">
              <a:spcAft>
                <a:spcPts val="0"/>
              </a:spcAft>
            </a:pPr>
            <a:endParaRPr lang="sr-Latn-ME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hr-HR" b="1" u="sng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Ubrizgavanje sorbenata radi izdvajanja SO</a:t>
            </a:r>
            <a:r>
              <a:rPr lang="hr-HR" b="1" u="sng" baseline="-25000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u="sng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 iz dimnih gasova se može vršiti na</a:t>
            </a:r>
          </a:p>
          <a:p>
            <a:pPr indent="450215" algn="just">
              <a:spcAft>
                <a:spcPts val="0"/>
              </a:spcAft>
            </a:pPr>
            <a:r>
              <a:rPr lang="hr-HR" b="1" u="sng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 sledeće načine:</a:t>
            </a:r>
          </a:p>
          <a:p>
            <a:pPr indent="450215" algn="just">
              <a:spcAft>
                <a:spcPts val="0"/>
              </a:spcAft>
            </a:pPr>
            <a:endParaRPr lang="sr-Latn-ME" b="1" u="sng" dirty="0" smtClean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•   Ubrizgavanjem sorbenta u ložište kotla,</a:t>
            </a:r>
            <a:endParaRPr lang="sr-Latn-ME" b="1" dirty="0" smtClean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•   Ubrizgavanjem sorbenta u konvektivni dio kotla,</a:t>
            </a:r>
            <a:endParaRPr lang="sr-Latn-ME" b="1" dirty="0" smtClean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•   Ubrizgavanjem sorbenta u dimni kanal,</a:t>
            </a:r>
            <a:endParaRPr lang="sr-Latn-ME" b="1" dirty="0" smtClean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•   Dodavanje sorbenata u dozator prijee ulaska uglja u mlin.</a:t>
            </a:r>
            <a:endParaRPr lang="sr-Latn-ME" b="1" dirty="0" smtClean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  <a:p>
            <a:pPr marL="400050" algn="just">
              <a:spcAft>
                <a:spcPts val="0"/>
              </a:spcAft>
            </a:pP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sr-Latn-ME" b="1" dirty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179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19256" cy="5674642"/>
          </a:xfrm>
        </p:spPr>
        <p:txBody>
          <a:bodyPr>
            <a:normAutofit/>
          </a:bodyPr>
          <a:lstStyle/>
          <a:p>
            <a:pPr lvl="0" algn="l">
              <a:spcBef>
                <a:spcPts val="0"/>
              </a:spcBef>
            </a:pPr>
            <a:r>
              <a:rPr lang="sr-Latn-ME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sr-Latn-ME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Prednosti i nedostaci </a:t>
            </a:r>
            <a:r>
              <a:rPr lang="sr-Latn-ME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postupaka </a:t>
            </a:r>
            <a:r>
              <a:rPr lang="sr-Latn-ME" sz="2400" b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Latn-ME" sz="2400" b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Latn-ME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Latn-ME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Latn-ME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Mokri postupci</a:t>
            </a:r>
            <a:r>
              <a:rPr lang="sr-Latn-ME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Latn-ME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Latn-ME" sz="1800" b="1" u="sng" dirty="0" smtClean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  <a:t>Prednosti- </a:t>
            </a:r>
            <a:r>
              <a:rPr lang="sr-Latn-ME" sz="1800" b="1" dirty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  <a:t>visok stepen odsumporavanja od 95%</a:t>
            </a:r>
            <a:br>
              <a:rPr lang="sr-Latn-ME" sz="1800" b="1" dirty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sr-Latn-ME" sz="1800" b="1" u="sng" dirty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  <a:t>Nedostaci</a:t>
            </a:r>
            <a:r>
              <a:rPr lang="sr-Latn-ME" sz="1800" b="1" dirty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  <a:t>-recikliranje otpadnih voda, taloženje čvrstih čestica u eliminatorima kapi, dogrijavanje dimnih gasova, nedostatak prostora pri ugradnji sistema za prečišćavanje u već izgrađenim postrojenjima</a:t>
            </a:r>
            <a:r>
              <a:rPr lang="sr-Latn-ME" sz="1800" b="1" dirty="0" smtClean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br>
              <a:rPr lang="sr-Latn-ME" sz="1800" b="1" dirty="0" smtClean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sr-Latn-ME" sz="2000" b="1" u="sng" dirty="0" smtClean="0">
                <a:solidFill>
                  <a:srgbClr val="FF0000"/>
                </a:solidFill>
                <a:latin typeface="Arial" pitchFamily="34" charset="0"/>
                <a:ea typeface="Times New Roman"/>
                <a:cs typeface="Arial" pitchFamily="34" charset="0"/>
              </a:rPr>
              <a:t>Polusuvi postupci</a:t>
            </a:r>
            <a:r>
              <a:rPr lang="sr-Latn-ME" sz="1800" b="1" u="sng" dirty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sr-Latn-ME" sz="1800" b="1" u="sng" dirty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sr-Latn-ME" sz="1800" b="1" u="sng" dirty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  <a:t>Prednosti- </a:t>
            </a:r>
            <a:r>
              <a:rPr lang="sr-Latn-ME" sz="1800" b="1" dirty="0" smtClean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  <a:t>na kraju procesa se dobija  osušena čestica, nije potrebno dogrijavanje dimnih gasova</a:t>
            </a:r>
            <a:br>
              <a:rPr lang="sr-Latn-ME" sz="1800" b="1" dirty="0" smtClean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sr-Latn-ME" sz="1800" b="1" u="sng" dirty="0" smtClean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  <a:t>Nedostaci</a:t>
            </a:r>
            <a:r>
              <a:rPr lang="sr-Latn-ME" sz="1800" b="1" dirty="0" smtClean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  <a:t>-problem raspršivanja sredstava za apsorpciju i taloženje čvrste faze na zodovima dimnih kanala</a:t>
            </a:r>
            <a:br>
              <a:rPr lang="sr-Latn-ME" sz="1800" b="1" dirty="0" smtClean="0">
                <a:solidFill>
                  <a:srgbClr val="7030A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sr-Latn-ME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Suvi postupci</a:t>
            </a:r>
            <a:br>
              <a:rPr lang="sr-Latn-ME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Latn-ME" sz="18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Prednosti</a:t>
            </a:r>
            <a:r>
              <a:rPr lang="sr-Latn-ME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-suvi otpadni materijal i dimno gasovi nijesu zasićeni vodom</a:t>
            </a:r>
            <a:br>
              <a:rPr lang="sr-Latn-ME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sr-Latn-ME" sz="18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Nedostaci</a:t>
            </a:r>
            <a:r>
              <a:rPr lang="sr-Latn-ME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:Stepen izdvajanja SO</a:t>
            </a:r>
            <a:r>
              <a:rPr lang="sr-Latn-ME" sz="18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ME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je 40-50%</a:t>
            </a:r>
            <a:br>
              <a:rPr lang="sr-Latn-ME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sr-Latn-ME" sz="1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52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8874"/>
            <a:ext cx="9036496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hr-HR" sz="2400" b="1" dirty="0" smtClean="0">
                <a:solidFill>
                  <a:srgbClr val="7030A0"/>
                </a:solidFill>
                <a:effectLst/>
                <a:latin typeface="Arial"/>
                <a:ea typeface="Calibri"/>
              </a:rPr>
              <a:t>ZAKLJUČAK</a:t>
            </a:r>
          </a:p>
          <a:p>
            <a:pPr indent="450215" algn="just">
              <a:spcAft>
                <a:spcPts val="0"/>
              </a:spcAft>
            </a:pPr>
            <a:endParaRPr lang="hr-HR" b="1" dirty="0">
              <a:solidFill>
                <a:srgbClr val="7030A0"/>
              </a:solidFill>
              <a:latin typeface="Arial"/>
              <a:ea typeface="Calibri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sr-Latn-ME" b="1" dirty="0" smtClean="0">
                <a:solidFill>
                  <a:srgbClr val="7030A0"/>
                </a:solidFill>
                <a:latin typeface="Arial"/>
                <a:ea typeface="Times New Roman"/>
              </a:rPr>
              <a:t>R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ok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za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dobijanje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sr-Latn-ME" b="1" dirty="0" smtClean="0">
                <a:solidFill>
                  <a:srgbClr val="7030A0"/>
                </a:solidFill>
                <a:latin typeface="Arial"/>
                <a:ea typeface="Times New Roman"/>
              </a:rPr>
              <a:t>IPPC dozvole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za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TE”Pljevlja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”</a:t>
            </a:r>
            <a:r>
              <a:rPr lang="sr-Latn-ME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je 2015.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hr-HR" b="1" dirty="0">
                <a:solidFill>
                  <a:srgbClr val="7030A0"/>
                </a:solidFill>
                <a:latin typeface="Arial"/>
                <a:ea typeface="Calibri"/>
              </a:rPr>
              <a:t>Z</a:t>
            </a: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Calibri"/>
              </a:rPr>
              <a:t>a dobijanje integrisane dozvole je potrebno ugraditi postrojenje za odsumporavanje gasova</a:t>
            </a:r>
            <a:endParaRPr lang="sr-Latn-ME" b="1" dirty="0">
              <a:solidFill>
                <a:srgbClr val="7030A0"/>
              </a:solidFill>
              <a:latin typeface="Times New Roman"/>
              <a:ea typeface="Calibri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hr-HR" b="1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P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rojektovanje ovog sistema mora uzeti u obzir sve zahtjeve koji se odnose na uklapanje ovog postrojenja u postojeće procese termoelektrane tu spada: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Analiza </a:t>
            </a: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karakteristika uglja koji će se koristiti u narednom periodu pri čemu su posebno važni donja toplotna moć, sadržaj vlage i pepela, sadržaj sumpora, forme sumpora u uglju i stepen vezivanja sumpora tokom procesa </a:t>
            </a: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sagorijevanja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Analiza karakteristika </a:t>
            </a: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dimnog gasa kako na bazi proračuna, tako i na osnovu izmjerenih </a:t>
            </a: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emisija;</a:t>
            </a:r>
            <a:endParaRPr lang="sr-Latn-ME" b="1" dirty="0" smtClean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Sastav </a:t>
            </a: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i reaktivnost krečnjaka koji će se koristiti za pripremu suspenzije kao i mogućnosti transporta krečnjaka u potrebnim </a:t>
            </a: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količinama;</a:t>
            </a:r>
            <a:endParaRPr lang="sr-Latn-ME" b="1" dirty="0" smtClean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Potrebno </a:t>
            </a: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je definisati i način odlaganja </a:t>
            </a: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gipsa</a:t>
            </a:r>
            <a:endParaRPr lang="sr-Latn-ME" b="1" dirty="0" smtClean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Odlaganje </a:t>
            </a: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suvog gipsa komercijalnog kvaliteta sa mogućnošću njegove kasnije </a:t>
            </a: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prodaje</a:t>
            </a:r>
            <a:endParaRPr lang="sr-Latn-ME" b="1" dirty="0" smtClean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Odlaganje </a:t>
            </a: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suspenzije gipsa koji se može prodati nakon dodatnog tretmana </a:t>
            </a:r>
            <a:endParaRPr lang="sr-Latn-ME" b="1" dirty="0" smtClean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Miješanje </a:t>
            </a: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suspenzije gipsa sa gustom hidromješavinom pepela i šljake i njeno odlaganje na deponiju pepela i šljake termoelektrane. U ovom slučaju gips nema mogućnost prodaje</a:t>
            </a:r>
            <a:endParaRPr lang="sr-Latn-ME" b="1" dirty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marL="449580" lvl="0"/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sr-Latn-ME" b="1" dirty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marL="457200" lvl="0" algn="just"/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sr-Latn-ME" b="1" dirty="0" smtClean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600"/>
              </a:spcAft>
            </a:pP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sr-Latn-ME" b="1" dirty="0" smtClean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600"/>
              </a:spcAft>
            </a:pPr>
            <a:r>
              <a:rPr lang="hr-HR" sz="1400" dirty="0" smtClean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sr-Latn-ME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173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2771800" y="2420888"/>
            <a:ext cx="3960440" cy="1089201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b="1" i="1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HVALA NA PAŽNJI</a:t>
            </a:r>
            <a:endParaRPr lang="sr-Latn-ME" b="1" i="1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64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9289"/>
            <a:ext cx="9144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r-HR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ZAKONSKA REGULATIVA O ZAŠTITI VAZDUHA</a:t>
            </a:r>
            <a:endParaRPr lang="sr-Latn-ME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400" dirty="0">
                <a:solidFill>
                  <a:srgbClr val="7030A0"/>
                </a:solidFill>
              </a:rPr>
              <a:t> </a:t>
            </a:r>
            <a:endParaRPr lang="sr-Latn-ME" sz="2400" dirty="0">
              <a:solidFill>
                <a:srgbClr val="7030A0"/>
              </a:solidFill>
            </a:endParaRPr>
          </a:p>
          <a:p>
            <a:pPr lvl="0"/>
            <a:r>
              <a:rPr lang="hr-HR" sz="2400" b="1" i="1" dirty="0" smtClean="0">
                <a:solidFill>
                  <a:srgbClr val="7030A0"/>
                </a:solidFill>
                <a:latin typeface="Bodoni MT" pitchFamily="18" charset="0"/>
                <a:cs typeface="Arial" pitchFamily="34" charset="0"/>
              </a:rPr>
              <a:t>- Zakon </a:t>
            </a:r>
            <a:r>
              <a:rPr lang="hr-HR" sz="2400" b="1" i="1" dirty="0">
                <a:solidFill>
                  <a:srgbClr val="7030A0"/>
                </a:solidFill>
                <a:latin typeface="Bodoni MT" pitchFamily="18" charset="0"/>
                <a:cs typeface="Arial" pitchFamily="34" charset="0"/>
              </a:rPr>
              <a:t>o zaštiti vazduha „Sl.list CG“ br.25/10 od 05.05.2010.</a:t>
            </a:r>
            <a:endParaRPr lang="sr-Latn-ME" sz="2400" b="1" i="1" dirty="0">
              <a:solidFill>
                <a:srgbClr val="7030A0"/>
              </a:solidFill>
              <a:latin typeface="Bodoni MT" pitchFamily="18" charset="0"/>
              <a:cs typeface="Arial" pitchFamily="34" charset="0"/>
            </a:endParaRPr>
          </a:p>
          <a:p>
            <a:pPr lvl="0"/>
            <a:r>
              <a:rPr lang="hr-HR" sz="2400" b="1" i="1" dirty="0" smtClean="0">
                <a:solidFill>
                  <a:srgbClr val="7030A0"/>
                </a:solidFill>
                <a:latin typeface="Bodoni MT" pitchFamily="18" charset="0"/>
                <a:cs typeface="Arial" pitchFamily="34" charset="0"/>
              </a:rPr>
              <a:t>- Uredba </a:t>
            </a:r>
            <a:r>
              <a:rPr lang="hr-HR" sz="2400" b="1" i="1" dirty="0">
                <a:solidFill>
                  <a:srgbClr val="7030A0"/>
                </a:solidFill>
                <a:latin typeface="Bodoni MT" pitchFamily="18" charset="0"/>
                <a:cs typeface="Arial" pitchFamily="34" charset="0"/>
              </a:rPr>
              <a:t>o utvrđivanju vrsta zagađujućih materija, graničnih vrijednosti i drugih standarda kvaliteta vazduha „Sl.list RCG“ br.48/07 od 03.07.2008.</a:t>
            </a:r>
            <a:endParaRPr lang="sr-Latn-ME" sz="2400" b="1" i="1" dirty="0">
              <a:solidFill>
                <a:srgbClr val="7030A0"/>
              </a:solidFill>
              <a:latin typeface="Bodoni MT" pitchFamily="18" charset="0"/>
              <a:cs typeface="Arial" pitchFamily="34" charset="0"/>
            </a:endParaRPr>
          </a:p>
          <a:p>
            <a:pPr lvl="0"/>
            <a:r>
              <a:rPr lang="hr-HR" sz="2400" b="1" i="1" dirty="0" smtClean="0">
                <a:solidFill>
                  <a:srgbClr val="7030A0"/>
                </a:solidFill>
                <a:latin typeface="Bodoni MT" pitchFamily="18" charset="0"/>
                <a:cs typeface="Arial" pitchFamily="34" charset="0"/>
              </a:rPr>
              <a:t>- Uredba </a:t>
            </a:r>
            <a:r>
              <a:rPr lang="hr-HR" sz="2400" b="1" i="1" dirty="0">
                <a:solidFill>
                  <a:srgbClr val="7030A0"/>
                </a:solidFill>
                <a:latin typeface="Bodoni MT" pitchFamily="18" charset="0"/>
                <a:cs typeface="Arial" pitchFamily="34" charset="0"/>
              </a:rPr>
              <a:t>o kriterijumima za određivanje najboljih dostupnih tehnika, za primjenu standarda kvaliteta, kao i za određivanje graničnih vrijednosti emisija u integrisanoj dozvoli „Sl.list CG“ br.07/08 od 01.02.2008.</a:t>
            </a:r>
            <a:endParaRPr lang="sr-Latn-ME" sz="2400" b="1" i="1" dirty="0">
              <a:solidFill>
                <a:srgbClr val="7030A0"/>
              </a:solidFill>
              <a:latin typeface="Bodoni MT" pitchFamily="18" charset="0"/>
              <a:cs typeface="Arial" pitchFamily="34" charset="0"/>
            </a:endParaRPr>
          </a:p>
          <a:p>
            <a:pPr lvl="0"/>
            <a:r>
              <a:rPr lang="hr-HR" sz="2400" b="1" i="1" dirty="0" smtClean="0">
                <a:solidFill>
                  <a:srgbClr val="7030A0"/>
                </a:solidFill>
                <a:latin typeface="Bodoni MT" pitchFamily="18" charset="0"/>
                <a:cs typeface="Arial" pitchFamily="34" charset="0"/>
              </a:rPr>
              <a:t>- Uredba </a:t>
            </a:r>
            <a:r>
              <a:rPr lang="hr-HR" sz="2400" b="1" i="1" dirty="0">
                <a:solidFill>
                  <a:srgbClr val="7030A0"/>
                </a:solidFill>
                <a:latin typeface="Bodoni MT" pitchFamily="18" charset="0"/>
                <a:cs typeface="Arial" pitchFamily="34" charset="0"/>
              </a:rPr>
              <a:t>o uspostavljanju mreže mjernih mjesta za praćenje kvaliteta vazduha „Sl.list CG“ br.25/10 od 08.07.2010.</a:t>
            </a:r>
            <a:endParaRPr lang="sr-Latn-ME" sz="2400" b="1" i="1" dirty="0">
              <a:solidFill>
                <a:srgbClr val="7030A0"/>
              </a:solidFill>
              <a:latin typeface="Bodoni MT" pitchFamily="18" charset="0"/>
              <a:cs typeface="Arial" pitchFamily="34" charset="0"/>
            </a:endParaRPr>
          </a:p>
          <a:p>
            <a:pPr lvl="0"/>
            <a:r>
              <a:rPr lang="hr-HR" sz="2400" b="1" i="1" dirty="0" smtClean="0">
                <a:solidFill>
                  <a:srgbClr val="7030A0"/>
                </a:solidFill>
                <a:latin typeface="Bodoni MT" pitchFamily="18" charset="0"/>
                <a:cs typeface="Arial" pitchFamily="34" charset="0"/>
              </a:rPr>
              <a:t>- Pravilnik </a:t>
            </a:r>
            <a:r>
              <a:rPr lang="hr-HR" sz="2400" b="1" i="1" dirty="0">
                <a:solidFill>
                  <a:srgbClr val="7030A0"/>
                </a:solidFill>
                <a:latin typeface="Bodoni MT" pitchFamily="18" charset="0"/>
                <a:cs typeface="Arial" pitchFamily="34" charset="0"/>
              </a:rPr>
              <a:t>o dozvoljenim koncentracijama štetnih materija u vazduhu „Sl.list RCG“ br.04/82, 8/82.</a:t>
            </a:r>
            <a:endParaRPr lang="sr-Latn-ME" sz="2400" b="1" i="1" dirty="0">
              <a:solidFill>
                <a:srgbClr val="7030A0"/>
              </a:solidFill>
              <a:latin typeface="Bodoni MT" pitchFamily="18" charset="0"/>
              <a:cs typeface="Arial" pitchFamily="34" charset="0"/>
            </a:endParaRPr>
          </a:p>
          <a:p>
            <a:pPr lvl="0"/>
            <a:r>
              <a:rPr lang="hr-HR" sz="2400" b="1" i="1" dirty="0">
                <a:solidFill>
                  <a:srgbClr val="7030A0"/>
                </a:solidFill>
                <a:latin typeface="Bodoni MT" pitchFamily="18" charset="0"/>
                <a:cs typeface="Arial" pitchFamily="34" charset="0"/>
              </a:rPr>
              <a:t>Pravilnik o emisiji zagađujućih materija u vazduhu „Sl.list RCG“ br.25/01.</a:t>
            </a:r>
            <a:endParaRPr lang="sr-Latn-ME" sz="2400" b="1" i="1" dirty="0">
              <a:solidFill>
                <a:srgbClr val="7030A0"/>
              </a:solidFill>
              <a:latin typeface="Bodoni MT" pitchFamily="18" charset="0"/>
              <a:cs typeface="Arial" pitchFamily="34" charset="0"/>
            </a:endParaRPr>
          </a:p>
          <a:p>
            <a:r>
              <a:rPr lang="en-US" sz="2400" b="1" i="1" dirty="0">
                <a:solidFill>
                  <a:srgbClr val="C00000"/>
                </a:solidFill>
                <a:latin typeface="Bodoni MT" pitchFamily="18" charset="0"/>
                <a:cs typeface="Arial" pitchFamily="34" charset="0"/>
              </a:rPr>
              <a:t> </a:t>
            </a:r>
            <a:endParaRPr lang="sr-Latn-ME" sz="2400" b="1" i="1" dirty="0">
              <a:solidFill>
                <a:srgbClr val="C00000"/>
              </a:solidFill>
              <a:latin typeface="Bodoni MT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67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sr-Latn-ME" sz="2400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OBAVEZE PRED PRISTUP EU </a:t>
            </a:r>
            <a:r>
              <a:rPr lang="sr-Latn-ME" sz="2400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sr-Latn-ME" sz="2400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</a:rPr>
            </a:br>
            <a:endParaRPr lang="sr-Latn-ME" sz="24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1124744"/>
            <a:ext cx="8424936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just">
              <a:spcBef>
                <a:spcPct val="20000"/>
              </a:spcBef>
            </a:pPr>
            <a:endParaRPr lang="hr-HR" b="1" dirty="0" smtClean="0">
              <a:solidFill>
                <a:srgbClr val="7030A0"/>
              </a:solidFill>
              <a:latin typeface="Arial"/>
              <a:ea typeface="Times New Roman"/>
            </a:endParaRPr>
          </a:p>
          <a:p>
            <a:pPr lvl="0" indent="450215" algn="just">
              <a:spcBef>
                <a:spcPct val="20000"/>
              </a:spcBef>
            </a:pP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</a:rPr>
              <a:t>-  Usklađivanje zakonske regulative sa zakonskom regulativom EU</a:t>
            </a:r>
          </a:p>
          <a:p>
            <a:pPr lvl="0" indent="450215" algn="just">
              <a:spcBef>
                <a:spcPct val="20000"/>
              </a:spcBef>
            </a:pP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</a:rPr>
              <a:t>-  Smanjenja </a:t>
            </a: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</a:rPr>
              <a:t>emisija štetnih materija </a:t>
            </a: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</a:rPr>
              <a:t>na izvorima zagađenja</a:t>
            </a:r>
          </a:p>
          <a:p>
            <a:pPr lvl="0" indent="450215" algn="just">
              <a:spcBef>
                <a:spcPct val="20000"/>
              </a:spcBef>
            </a:pPr>
            <a:r>
              <a:rPr lang="hr-HR" b="1" dirty="0" smtClean="0">
                <a:solidFill>
                  <a:srgbClr val="7030A0"/>
                </a:solidFill>
                <a:latin typeface="Arial"/>
                <a:ea typeface="Calibri"/>
              </a:rPr>
              <a:t>   (</a:t>
            </a:r>
            <a:r>
              <a:rPr lang="en-US" b="1" dirty="0" err="1" smtClean="0">
                <a:solidFill>
                  <a:srgbClr val="7030A0"/>
                </a:solidFill>
                <a:latin typeface="Arial"/>
                <a:ea typeface="Calibri"/>
              </a:rPr>
              <a:t>prašin</a:t>
            </a: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a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"/>
                <a:ea typeface="Calibri"/>
              </a:rPr>
              <a:t>gasov</a:t>
            </a: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i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CO, CO</a:t>
            </a:r>
            <a:r>
              <a:rPr lang="en-US" b="1" baseline="-25000" dirty="0">
                <a:solidFill>
                  <a:srgbClr val="7030A0"/>
                </a:solidFill>
                <a:latin typeface="Arial"/>
                <a:ea typeface="Calibri"/>
              </a:rPr>
              <a:t>2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, SO</a:t>
            </a:r>
            <a:r>
              <a:rPr lang="en-US" b="1" baseline="-25000" dirty="0">
                <a:solidFill>
                  <a:srgbClr val="7030A0"/>
                </a:solidFill>
                <a:latin typeface="Arial"/>
                <a:ea typeface="Calibri"/>
              </a:rPr>
              <a:t>2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, 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N</a:t>
            </a: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O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x </a:t>
            </a:r>
            <a:r>
              <a:rPr lang="en-US" b="1" dirty="0" err="1" smtClean="0">
                <a:solidFill>
                  <a:srgbClr val="7030A0"/>
                </a:solidFill>
                <a:latin typeface="Arial"/>
                <a:ea typeface="Calibri"/>
              </a:rPr>
              <a:t>i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drugih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štetnih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"/>
                <a:ea typeface="Calibri"/>
              </a:rPr>
              <a:t>materija</a:t>
            </a:r>
            <a:endParaRPr lang="sr-Latn-ME" b="1" dirty="0" smtClean="0">
              <a:solidFill>
                <a:srgbClr val="7030A0"/>
              </a:solidFill>
              <a:latin typeface="Arial"/>
              <a:ea typeface="Calibri"/>
            </a:endParaRPr>
          </a:p>
          <a:p>
            <a:pPr lvl="0" indent="450215" algn="just">
              <a:spcBef>
                <a:spcPct val="20000"/>
              </a:spcBef>
            </a:pP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  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"/>
                <a:ea typeface="Calibri"/>
              </a:rPr>
              <a:t>organsko</a:t>
            </a: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g </a:t>
            </a:r>
            <a:r>
              <a:rPr lang="en-US" b="1" dirty="0" err="1" smtClean="0">
                <a:solidFill>
                  <a:srgbClr val="7030A0"/>
                </a:solidFill>
                <a:latin typeface="Arial"/>
                <a:ea typeface="Calibri"/>
              </a:rPr>
              <a:t>i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neorganskog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"/>
                <a:ea typeface="Calibri"/>
              </a:rPr>
              <a:t>porijekla</a:t>
            </a: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)</a:t>
            </a: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</a:rPr>
              <a:t> </a:t>
            </a:r>
            <a:endParaRPr lang="hr-HR" b="1" dirty="0" smtClean="0">
              <a:solidFill>
                <a:srgbClr val="7030A0"/>
              </a:solidFill>
              <a:latin typeface="Arial"/>
              <a:ea typeface="Times New Roman"/>
            </a:endParaRPr>
          </a:p>
          <a:p>
            <a:pPr lvl="0" algn="just">
              <a:spcBef>
                <a:spcPct val="20000"/>
              </a:spcBef>
            </a:pP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</a:rPr>
              <a:t> </a:t>
            </a: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</a:rPr>
              <a:t>       - </a:t>
            </a: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</a:rPr>
              <a:t>Emisija sumpor dioksida zavisi od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kvaliteta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uglja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tj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. od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sadržaja</a:t>
            </a:r>
            <a:endParaRPr lang="sr-Latn-ME" b="1" dirty="0">
              <a:solidFill>
                <a:srgbClr val="7030A0"/>
              </a:solidFill>
              <a:latin typeface="Arial"/>
              <a:ea typeface="Calibri"/>
            </a:endParaRPr>
          </a:p>
          <a:p>
            <a:pPr lvl="0" algn="just">
              <a:spcBef>
                <a:spcPct val="20000"/>
              </a:spcBef>
            </a:pPr>
            <a:r>
              <a:rPr lang="sr-Latn-ME" b="1" dirty="0">
                <a:solidFill>
                  <a:srgbClr val="7030A0"/>
                </a:solidFill>
                <a:latin typeface="Arial"/>
                <a:ea typeface="Calibri"/>
              </a:rPr>
              <a:t>       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sr-Latn-ME" b="1" dirty="0">
                <a:solidFill>
                  <a:srgbClr val="7030A0"/>
                </a:solidFill>
                <a:latin typeface="Arial"/>
                <a:ea typeface="Calibri"/>
              </a:rPr>
              <a:t> 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sumpora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u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uglju</a:t>
            </a:r>
            <a:endParaRPr lang="sr-Latn-ME" b="1" dirty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lvl="0" algn="just">
              <a:spcBef>
                <a:spcPct val="20000"/>
              </a:spcBef>
            </a:pP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</a:rPr>
              <a:t>       - TE </a:t>
            </a: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</a:rPr>
              <a:t>“Pljevlja“ je 2009. godine izvršila zamjenu </a:t>
            </a: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</a:rPr>
              <a:t>elektrofilterskog</a:t>
            </a:r>
          </a:p>
          <a:p>
            <a:pPr lvl="0" algn="just">
              <a:spcBef>
                <a:spcPct val="20000"/>
              </a:spcBef>
            </a:pPr>
            <a:r>
              <a:rPr lang="hr-HR" b="1" dirty="0">
                <a:solidFill>
                  <a:srgbClr val="7030A0"/>
                </a:solidFill>
                <a:latin typeface="Arial"/>
                <a:ea typeface="Times New Roman"/>
              </a:rPr>
              <a:t> </a:t>
            </a:r>
            <a:r>
              <a:rPr lang="hr-HR" b="1" dirty="0" smtClean="0">
                <a:solidFill>
                  <a:srgbClr val="7030A0"/>
                </a:solidFill>
                <a:latin typeface="Arial"/>
                <a:ea typeface="Times New Roman"/>
              </a:rPr>
              <a:t>         postrojenja novim </a:t>
            </a:r>
          </a:p>
          <a:p>
            <a:pPr lvl="0" algn="just">
              <a:spcBef>
                <a:spcPct val="20000"/>
              </a:spcBef>
            </a:pP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       -  </a:t>
            </a:r>
            <a:r>
              <a:rPr lang="en-US" b="1" dirty="0" err="1" smtClean="0">
                <a:solidFill>
                  <a:srgbClr val="7030A0"/>
                </a:solidFill>
                <a:latin typeface="Arial"/>
                <a:ea typeface="Calibri"/>
              </a:rPr>
              <a:t>Programom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zaštite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životne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sredine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EPCG AD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Nikšić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od 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2012-2016</a:t>
            </a: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.</a:t>
            </a:r>
          </a:p>
          <a:p>
            <a:pPr lvl="0" algn="just">
              <a:spcBef>
                <a:spcPct val="20000"/>
              </a:spcBef>
            </a:pPr>
            <a:r>
              <a:rPr lang="sr-Latn-ME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        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predviđena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je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ugradnja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postrojenja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za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odsumporavanje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dimnog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gasa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"/>
                <a:ea typeface="Calibri"/>
              </a:rPr>
              <a:t>i</a:t>
            </a:r>
            <a:endParaRPr lang="sr-Latn-ME" b="1" dirty="0" smtClean="0">
              <a:solidFill>
                <a:srgbClr val="7030A0"/>
              </a:solidFill>
              <a:latin typeface="Arial"/>
              <a:ea typeface="Calibri"/>
            </a:endParaRPr>
          </a:p>
          <a:p>
            <a:pPr lvl="0" algn="just">
              <a:spcBef>
                <a:spcPct val="20000"/>
              </a:spcBef>
            </a:pPr>
            <a:r>
              <a:rPr lang="sr-Latn-ME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       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"/>
                <a:ea typeface="Calibri"/>
              </a:rPr>
              <a:t>opredjeljena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sr-Latn-ME" b="1" dirty="0" smtClean="0">
                <a:solidFill>
                  <a:srgbClr val="7030A0"/>
                </a:solidFill>
                <a:latin typeface="Arial"/>
                <a:ea typeface="Calibri"/>
              </a:rPr>
              <a:t>su </a:t>
            </a:r>
            <a:r>
              <a:rPr lang="en-US" b="1" dirty="0" err="1" smtClean="0">
                <a:solidFill>
                  <a:srgbClr val="7030A0"/>
                </a:solidFill>
                <a:latin typeface="Arial"/>
                <a:ea typeface="Calibri"/>
              </a:rPr>
              <a:t>sredstva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za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ugradnju</a:t>
            </a:r>
            <a:r>
              <a:rPr lang="en-US" b="1" dirty="0">
                <a:solidFill>
                  <a:srgbClr val="7030A0"/>
                </a:solidFill>
                <a:latin typeface="Arial"/>
                <a:ea typeface="Calibri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ea typeface="Calibri"/>
              </a:rPr>
              <a:t>istog</a:t>
            </a:r>
            <a:r>
              <a:rPr lang="en-US" b="1" dirty="0" smtClean="0">
                <a:solidFill>
                  <a:srgbClr val="7030A0"/>
                </a:solidFill>
                <a:latin typeface="Arial"/>
                <a:ea typeface="Calibri"/>
              </a:rPr>
              <a:t>.</a:t>
            </a:r>
            <a:endParaRPr lang="sr-Latn-ME" b="1" dirty="0" smtClean="0">
              <a:solidFill>
                <a:srgbClr val="7030A0"/>
              </a:solidFill>
              <a:latin typeface="Arial"/>
              <a:ea typeface="Calibri"/>
            </a:endParaRPr>
          </a:p>
          <a:p>
            <a:pPr lvl="0" algn="just">
              <a:spcBef>
                <a:spcPct val="20000"/>
              </a:spcBef>
            </a:pPr>
            <a:endParaRPr lang="sr-Latn-ME" b="1" dirty="0">
              <a:solidFill>
                <a:srgbClr val="7030A0"/>
              </a:solidFill>
              <a:latin typeface="Arial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62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/>
          </a:bodyPr>
          <a:lstStyle/>
          <a:p>
            <a:pPr lvl="0">
              <a:spcAft>
                <a:spcPts val="0"/>
              </a:spcAft>
            </a:pPr>
            <a:r>
              <a:rPr lang="sr-Latn-ME" sz="2400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KARAKTERISTIKE PLJEVALJSKOG LIGNITA</a:t>
            </a:r>
            <a:endParaRPr lang="sr-Latn-ME" sz="2400" dirty="0">
              <a:solidFill>
                <a:srgbClr val="7030A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415183"/>
              </p:ext>
            </p:extLst>
          </p:nvPr>
        </p:nvGraphicFramePr>
        <p:xfrm>
          <a:off x="683568" y="1661622"/>
          <a:ext cx="7920880" cy="45756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213235"/>
                <a:gridCol w="3707645"/>
              </a:tblGrid>
              <a:tr h="326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Vrsta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Lignit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Asortiman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0 – 30mm sa 20% nadzrna do 50mm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Donja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toplotna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vrijednost</a:t>
                      </a:r>
                      <a:endParaRPr lang="sr-Latn-ME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- min.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7 240 KJ/kg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- gar.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9 200 Kcal/kg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- max.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11 500 Kcal/kg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Sadržaj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vlage</a:t>
                      </a:r>
                      <a:endParaRPr lang="sr-Latn-ME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35%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Sadržaj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pepela</a:t>
                      </a:r>
                      <a:endParaRPr lang="sr-Latn-ME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25%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Maximalni</a:t>
                      </a:r>
                      <a:r>
                        <a:rPr lang="sr-Latn-ME" sz="1600" b="1" baseline="0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sadrža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pepela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32%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Sadržaj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sumpora</a:t>
                      </a:r>
                      <a:endParaRPr lang="sr-Latn-ME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%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Sadržaj vodonika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2,1%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Sadržaj ugljenika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25,3%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Sadržaj kiseonika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10,6%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Sadržaj</a:t>
                      </a: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azota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Times New Roman"/>
                        </a:rPr>
                        <a:t>1,0%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982469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1200" b="1" dirty="0"/>
              <a:t>Pljevaljski ugalj </a:t>
            </a:r>
            <a:r>
              <a:rPr lang="vi-VN" sz="1200" dirty="0" smtClean="0"/>
              <a:t> </a:t>
            </a:r>
            <a:r>
              <a:rPr lang="vi-VN" sz="1200" dirty="0"/>
              <a:t>spada u kategoriju </a:t>
            </a:r>
            <a:r>
              <a:rPr lang="vi-VN" sz="1200" dirty="0" smtClean="0"/>
              <a:t>visokokalori</a:t>
            </a:r>
            <a:r>
              <a:rPr lang="sr-Latn-ME" sz="1200" dirty="0" smtClean="0"/>
              <a:t>č</a:t>
            </a:r>
            <a:r>
              <a:rPr lang="vi-VN" sz="1200" dirty="0" smtClean="0"/>
              <a:t>nog </a:t>
            </a:r>
            <a:r>
              <a:rPr lang="vi-VN" sz="1200" dirty="0"/>
              <a:t>mrkog </a:t>
            </a:r>
            <a:r>
              <a:rPr lang="vi-VN" sz="1200" dirty="0" smtClean="0"/>
              <a:t>lignita</a:t>
            </a:r>
            <a:endParaRPr lang="sr-Latn-ME" sz="1200" dirty="0"/>
          </a:p>
        </p:txBody>
      </p:sp>
    </p:spTree>
    <p:extLst>
      <p:ext uri="{BB962C8B-B14F-4D97-AF65-F5344CB8AC3E}">
        <p14:creationId xmlns:p14="http://schemas.microsoft.com/office/powerpoint/2010/main" val="81107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MONITORING EMISIJA U VAZDUH</a:t>
            </a:r>
            <a:endParaRPr lang="sr-Latn-ME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486825"/>
              </p:ext>
            </p:extLst>
          </p:nvPr>
        </p:nvGraphicFramePr>
        <p:xfrm>
          <a:off x="1" y="2132856"/>
          <a:ext cx="9108503" cy="3240360"/>
        </p:xfrm>
        <a:graphic>
          <a:graphicData uri="http://schemas.openxmlformats.org/drawingml/2006/table">
            <a:tbl>
              <a:tblPr firstRow="1" firstCol="1" bandRow="1"/>
              <a:tblGrid>
                <a:gridCol w="652603"/>
                <a:gridCol w="923700"/>
                <a:gridCol w="929616"/>
                <a:gridCol w="923700"/>
                <a:gridCol w="683898"/>
                <a:gridCol w="954924"/>
                <a:gridCol w="734557"/>
                <a:gridCol w="954924"/>
                <a:gridCol w="661101"/>
                <a:gridCol w="661101"/>
                <a:gridCol w="1028379"/>
              </a:tblGrid>
              <a:tr h="16674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God</a:t>
                      </a:r>
                      <a:r>
                        <a:rPr lang="hr-HR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.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Prašina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 </a:t>
                      </a:r>
                      <a:r>
                        <a:rPr lang="hr-HR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mg/Nm</a:t>
                      </a:r>
                      <a:r>
                        <a:rPr lang="hr-HR" sz="1600" b="1" baseline="30000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3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t/god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SO</a:t>
                      </a:r>
                      <a:r>
                        <a:rPr lang="hr-HR" sz="1600" b="1" baseline="-25000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2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600" b="1" baseline="-25000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 </a:t>
                      </a:r>
                      <a:r>
                        <a:rPr lang="hr-HR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mg/Nm</a:t>
                      </a:r>
                      <a:r>
                        <a:rPr lang="hr-HR" sz="1600" b="1" baseline="30000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3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t/god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No</a:t>
                      </a:r>
                      <a:r>
                        <a:rPr lang="hr-HR" sz="1600" b="1" baseline="-25000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x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 </a:t>
                      </a:r>
                      <a:r>
                        <a:rPr lang="hr-HR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mg/Nm</a:t>
                      </a:r>
                      <a:r>
                        <a:rPr lang="hr-HR" sz="1600" b="1" baseline="30000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3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t/god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CO </a:t>
                      </a:r>
                      <a:r>
                        <a:rPr lang="hr-HR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mg/Nm</a:t>
                      </a:r>
                      <a:r>
                        <a:rPr lang="hr-HR" sz="1600" b="1" baseline="30000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3</a:t>
                      </a:r>
                      <a:endParaRPr lang="sr-Latn-ME" sz="1600" b="1" baseline="300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t/god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CO2 </a:t>
                      </a:r>
                      <a:r>
                        <a:rPr lang="hr-HR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%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600" b="1" dirty="0" smtClean="0">
                        <a:solidFill>
                          <a:srgbClr val="7030A0"/>
                        </a:solidFill>
                        <a:effectLst/>
                        <a:latin typeface="Arial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t/god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2010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82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582,2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3229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22.92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480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3,40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38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269,8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11,4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1,56x10</a:t>
                      </a:r>
                      <a:r>
                        <a:rPr lang="hr-HR" sz="1600" b="1" baseline="3000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6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2011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171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1299,66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4729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35,94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473,7</a:t>
                      </a:r>
                      <a:endParaRPr lang="sr-Latn-ME" sz="16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3600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32,5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249,6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10,7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1,74x10</a:t>
                      </a:r>
                      <a:r>
                        <a:rPr lang="hr-HR" sz="1600" b="1" baseline="30000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</a:rPr>
                        <a:t>6</a:t>
                      </a:r>
                      <a:endParaRPr lang="sr-Latn-ME" sz="16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71601" y="1320444"/>
            <a:ext cx="756084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Prosječne vrijednosti mjerenja produkata sagorijevanja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lang="hr-HR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(MDK je 400mg/m3-postojeća postrojenja i 200mg/m3-nova postrojenja)</a:t>
            </a:r>
          </a:p>
        </p:txBody>
      </p:sp>
    </p:spTree>
    <p:extLst>
      <p:ext uri="{BB962C8B-B14F-4D97-AF65-F5344CB8AC3E}">
        <p14:creationId xmlns:p14="http://schemas.microsoft.com/office/powerpoint/2010/main" val="289195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764704"/>
            <a:ext cx="9145016" cy="370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ts val="1000"/>
              </a:lnSpc>
              <a:spcAft>
                <a:spcPts val="0"/>
              </a:spcAft>
            </a:pP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Emisija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azotovih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i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sumpornih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oksida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i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posledice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po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životnu</a:t>
            </a:r>
            <a:r>
              <a:rPr lang="en-US" b="1" dirty="0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effectLst/>
                <a:latin typeface="Arial"/>
                <a:ea typeface="Times New Roman"/>
              </a:rPr>
              <a:t>sredinu</a:t>
            </a:r>
            <a:endParaRPr lang="sr-Latn-ME" b="1" dirty="0" smtClean="0">
              <a:solidFill>
                <a:srgbClr val="7030A0"/>
              </a:solidFill>
              <a:effectLst/>
              <a:latin typeface="Arial"/>
              <a:ea typeface="Times New Roman"/>
            </a:endParaRPr>
          </a:p>
          <a:p>
            <a:pPr lvl="1" algn="just">
              <a:lnSpc>
                <a:spcPts val="1000"/>
              </a:lnSpc>
              <a:spcAft>
                <a:spcPts val="0"/>
              </a:spcAft>
            </a:pPr>
            <a:endParaRPr lang="sr-Latn-ME" dirty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1026" name="Picture 2" descr="http://energonova-zagreb.eu/wp-content/uploads/2010/12/sumpor-kru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419200"/>
            <a:ext cx="8880921" cy="54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43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9319" y="476672"/>
            <a:ext cx="2725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400" b="1" dirty="0">
                <a:solidFill>
                  <a:srgbClr val="7030A0"/>
                </a:solidFill>
                <a:ea typeface="+mj-ea"/>
                <a:cs typeface="+mj-cs"/>
              </a:rPr>
              <a:t>ODSUMPORAVANJE</a:t>
            </a:r>
            <a:endParaRPr lang="sr-Latn-ME" dirty="0"/>
          </a:p>
        </p:txBody>
      </p:sp>
      <p:sp>
        <p:nvSpPr>
          <p:cNvPr id="3" name="Rectangle 2"/>
          <p:cNvSpPr/>
          <p:nvPr/>
        </p:nvSpPr>
        <p:spPr>
          <a:xfrm>
            <a:off x="395536" y="980728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ME" dirty="0" smtClean="0">
                <a:solidFill>
                  <a:srgbClr val="7030A0"/>
                </a:solidFill>
                <a:latin typeface="Arial"/>
                <a:ea typeface="Times New Roman"/>
              </a:rPr>
              <a:t>Gips </a:t>
            </a:r>
            <a:r>
              <a:rPr lang="sr-Latn-ME" dirty="0">
                <a:solidFill>
                  <a:srgbClr val="7030A0"/>
                </a:solidFill>
                <a:latin typeface="Arial"/>
                <a:ea typeface="Times New Roman"/>
              </a:rPr>
              <a:t>koji se dobija u procesu odsumporavanja dimnih gasova u termoenergetskim postrojenjima poznat je kao ODG-gips ili sulfo </a:t>
            </a:r>
            <a:r>
              <a:rPr lang="sr-Latn-ME" dirty="0" smtClean="0">
                <a:solidFill>
                  <a:srgbClr val="7030A0"/>
                </a:solidFill>
                <a:latin typeface="Arial"/>
                <a:ea typeface="Times New Roman"/>
              </a:rPr>
              <a:t>gips</a:t>
            </a:r>
          </a:p>
          <a:p>
            <a:endParaRPr lang="sr-Latn-ME" dirty="0" smtClean="0">
              <a:solidFill>
                <a:srgbClr val="7030A0"/>
              </a:solidFill>
              <a:latin typeface="Arial"/>
            </a:endParaRPr>
          </a:p>
          <a:p>
            <a:pPr algn="ctr"/>
            <a:r>
              <a:rPr lang="sr-Latn-ME" dirty="0" smtClean="0">
                <a:solidFill>
                  <a:srgbClr val="7030A0"/>
                </a:solidFill>
                <a:latin typeface="Arial"/>
              </a:rPr>
              <a:t>                     </a:t>
            </a:r>
            <a:r>
              <a:rPr lang="sr-Latn-ME" dirty="0" smtClean="0">
                <a:solidFill>
                  <a:srgbClr val="FF0000"/>
                </a:solidFill>
                <a:latin typeface="Arial"/>
              </a:rPr>
              <a:t>Dovod krečnjaka</a:t>
            </a:r>
          </a:p>
          <a:p>
            <a:endParaRPr lang="sr-Latn-ME" dirty="0" smtClean="0">
              <a:solidFill>
                <a:srgbClr val="7030A0"/>
              </a:solidFill>
              <a:latin typeface="Arial"/>
            </a:endParaRPr>
          </a:p>
          <a:p>
            <a:endParaRPr lang="sr-Latn-ME" dirty="0">
              <a:solidFill>
                <a:srgbClr val="7030A0"/>
              </a:solidFill>
              <a:latin typeface="Arial"/>
            </a:endParaRPr>
          </a:p>
          <a:p>
            <a:r>
              <a:rPr lang="sr-Latn-ME" dirty="0" smtClean="0">
                <a:solidFill>
                  <a:srgbClr val="7030A0"/>
                </a:solidFill>
                <a:latin typeface="Arial"/>
              </a:rPr>
              <a:t>         Kotao               Elektorfiltar                  </a:t>
            </a:r>
            <a:r>
              <a:rPr lang="sr-Latn-ME" dirty="0" smtClean="0">
                <a:solidFill>
                  <a:srgbClr val="FF0000"/>
                </a:solidFill>
                <a:latin typeface="Arial"/>
              </a:rPr>
              <a:t>Apsorber</a:t>
            </a:r>
            <a:r>
              <a:rPr lang="sr-Latn-ME" dirty="0" smtClean="0">
                <a:solidFill>
                  <a:srgbClr val="7030A0"/>
                </a:solidFill>
                <a:latin typeface="Arial"/>
              </a:rPr>
              <a:t>                 Dimnjak</a:t>
            </a:r>
          </a:p>
          <a:p>
            <a:endParaRPr lang="sr-Latn-ME" dirty="0">
              <a:solidFill>
                <a:srgbClr val="7030A0"/>
              </a:solidFill>
              <a:latin typeface="Arial"/>
            </a:endParaRPr>
          </a:p>
          <a:p>
            <a:r>
              <a:rPr lang="sr-Latn-ME" dirty="0" smtClean="0">
                <a:solidFill>
                  <a:srgbClr val="7030A0"/>
                </a:solidFill>
                <a:latin typeface="Arial"/>
              </a:rPr>
              <a:t>                                                    </a:t>
            </a:r>
          </a:p>
          <a:p>
            <a:r>
              <a:rPr lang="sr-Latn-ME" dirty="0">
                <a:solidFill>
                  <a:srgbClr val="7030A0"/>
                </a:solidFill>
                <a:latin typeface="Arial"/>
              </a:rPr>
              <a:t> </a:t>
            </a:r>
            <a:r>
              <a:rPr lang="sr-Latn-ME" dirty="0" smtClean="0">
                <a:solidFill>
                  <a:srgbClr val="7030A0"/>
                </a:solidFill>
                <a:latin typeface="Arial"/>
              </a:rPr>
              <a:t>                                                                </a:t>
            </a:r>
            <a:r>
              <a:rPr lang="sr-Latn-ME" dirty="0" smtClean="0">
                <a:solidFill>
                  <a:srgbClr val="FF0000"/>
                </a:solidFill>
                <a:latin typeface="Arial"/>
              </a:rPr>
              <a:t>Suspenzija gipsa</a:t>
            </a:r>
          </a:p>
          <a:p>
            <a:endParaRPr lang="sr-Latn-ME" dirty="0" smtClean="0">
              <a:solidFill>
                <a:srgbClr val="7030A0"/>
              </a:solidFill>
              <a:latin typeface="Arial"/>
            </a:endParaRPr>
          </a:p>
          <a:p>
            <a:pPr algn="just"/>
            <a:endParaRPr lang="sr-Latn-ME" dirty="0" smtClean="0">
              <a:solidFill>
                <a:srgbClr val="7030A0"/>
              </a:solidFill>
              <a:latin typeface="Arial"/>
            </a:endParaRPr>
          </a:p>
          <a:p>
            <a:pPr algn="just"/>
            <a:r>
              <a:rPr lang="sr-Latn-ME" dirty="0" smtClean="0">
                <a:solidFill>
                  <a:srgbClr val="7030A0"/>
                </a:solidFill>
                <a:latin typeface="Arial"/>
              </a:rPr>
              <a:t>Gips dobijen odsumporavanjem dimnih gasova je vlažan, konačno odvojen i kristalan kalcijum sulfat dihidrat visoke čistoće. On nastaje u toku mokrog procesa odsumporavanja u pažljivo kontrolisanim uslovima krečnjačko/krečnog procesa poslije oksidacije vazduhom i naknadnom obradom gipsa.</a:t>
            </a:r>
            <a:endParaRPr lang="sr-Latn-ME" dirty="0">
              <a:solidFill>
                <a:srgbClr val="7030A0"/>
              </a:solidFill>
              <a:latin typeface="Arial"/>
            </a:endParaRPr>
          </a:p>
          <a:p>
            <a:endParaRPr lang="sr-Latn-ME" dirty="0" smtClean="0">
              <a:solidFill>
                <a:srgbClr val="7030A0"/>
              </a:solidFill>
              <a:latin typeface="Arial"/>
            </a:endParaRPr>
          </a:p>
          <a:p>
            <a:endParaRPr lang="sr-Latn-ME" dirty="0">
              <a:solidFill>
                <a:srgbClr val="7030A0"/>
              </a:solidFill>
              <a:latin typeface="Arial"/>
            </a:endParaRPr>
          </a:p>
          <a:p>
            <a:endParaRPr lang="sr-Latn-ME" dirty="0" smtClean="0">
              <a:solidFill>
                <a:srgbClr val="FF0000"/>
              </a:solidFill>
              <a:latin typeface="Arial"/>
            </a:endParaRPr>
          </a:p>
          <a:p>
            <a:endParaRPr lang="sr-Latn-ME" dirty="0" smtClean="0">
              <a:solidFill>
                <a:srgbClr val="FF0000"/>
              </a:solidFill>
              <a:latin typeface="Arial"/>
            </a:endParaRPr>
          </a:p>
          <a:p>
            <a:endParaRPr lang="sr-Latn-ME" dirty="0">
              <a:solidFill>
                <a:srgbClr val="7030A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2051720" y="2708920"/>
            <a:ext cx="360040" cy="192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708920"/>
            <a:ext cx="390525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08920"/>
            <a:ext cx="390525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Down Arrow 9"/>
          <p:cNvSpPr/>
          <p:nvPr/>
        </p:nvSpPr>
        <p:spPr>
          <a:xfrm>
            <a:off x="5220073" y="2204863"/>
            <a:ext cx="288031" cy="3600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099" y="2996952"/>
            <a:ext cx="35401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499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3568" y="6455077"/>
            <a:ext cx="8064896" cy="400110"/>
          </a:xfrm>
          <a:prstGeom prst="rect">
            <a:avLst/>
          </a:prstGeom>
          <a:solidFill>
            <a:srgbClr val="FFCC00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hr-HR" sz="2000" b="1" i="1" dirty="0">
                <a:solidFill>
                  <a:srgbClr val="002060"/>
                </a:solidFill>
                <a:latin typeface="Arial"/>
                <a:ea typeface="Times New Roman"/>
                <a:cs typeface="Times New Roman"/>
              </a:rPr>
              <a:t>Mokri krečnjački proces odsumporavanja dimnih </a:t>
            </a:r>
            <a:r>
              <a:rPr lang="hr-HR" sz="2000" b="1" i="1" dirty="0" smtClean="0">
                <a:solidFill>
                  <a:srgbClr val="002060"/>
                </a:solidFill>
                <a:latin typeface="Arial"/>
                <a:ea typeface="Times New Roman"/>
                <a:cs typeface="Times New Roman"/>
              </a:rPr>
              <a:t>gasova</a:t>
            </a:r>
            <a:endParaRPr lang="sr-Latn-ME" sz="2000" b="1" i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756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889844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hr-HR" b="1" u="sng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Proces se odvija po reakcijama:</a:t>
            </a:r>
          </a:p>
          <a:p>
            <a:pPr indent="450215" algn="just">
              <a:spcAft>
                <a:spcPts val="0"/>
              </a:spcAft>
            </a:pPr>
            <a:endParaRPr lang="sr-Latn-ME" b="1" u="sng" dirty="0" smtClean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•</a:t>
            </a: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  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CaO+H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O=Ca(OH)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</a:p>
          <a:p>
            <a:pPr algn="just">
              <a:spcAft>
                <a:spcPts val="0"/>
              </a:spcAft>
            </a:pPr>
            <a:endParaRPr lang="sr-Latn-ME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•</a:t>
            </a: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  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Ca(OH)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+SO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=CaSO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3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x ½ 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O+½ 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</a:t>
            </a:r>
          </a:p>
          <a:p>
            <a:pPr algn="just">
              <a:spcAft>
                <a:spcPts val="0"/>
              </a:spcAft>
            </a:pPr>
            <a:endParaRPr lang="sr-Latn-ME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•   CaSO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3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x ½H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O+½O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+ 3/2 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O=CaSO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4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x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cap="all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</a:t>
            </a:r>
          </a:p>
          <a:p>
            <a:pPr algn="just">
              <a:spcAft>
                <a:spcPts val="0"/>
              </a:spcAft>
            </a:pPr>
            <a:endParaRPr lang="sr-Latn-ME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Odnos sulfata (CaSO</a:t>
            </a:r>
            <a:r>
              <a:rPr lang="hr-HR" b="1" baseline="-25000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4</a:t>
            </a: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) i sulfita (CaSO</a:t>
            </a:r>
            <a:r>
              <a:rPr lang="hr-HR" b="1" baseline="-25000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3</a:t>
            </a: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) u tečnoj fazi zavisi od koncentracije SO</a:t>
            </a:r>
            <a:r>
              <a:rPr lang="hr-HR" b="1" baseline="-25000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  u neprečišćenim gasovima i od katalitičkog uticaja letećeg pepela. </a:t>
            </a:r>
          </a:p>
          <a:p>
            <a:pPr indent="450215" algn="just">
              <a:spcAft>
                <a:spcPts val="0"/>
              </a:spcAft>
            </a:pP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Ako se umjesto kreča koristi krečnjak, potrošnja je veća za 10-15% od stehiometrijske potrošnje određene reakcijama</a:t>
            </a: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.</a:t>
            </a:r>
          </a:p>
          <a:p>
            <a:pPr indent="450215" algn="just">
              <a:spcAft>
                <a:spcPts val="0"/>
              </a:spcAft>
            </a:pPr>
            <a:endParaRPr lang="sr-Latn-ME" b="1" dirty="0" smtClean="0">
              <a:solidFill>
                <a:srgbClr val="7030A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•  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CaCO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3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+SO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+½H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O=CaSO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3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x½H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O+CO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endParaRPr lang="sr-Latn-ME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hr-HR" b="1" dirty="0" smtClean="0">
                <a:solidFill>
                  <a:srgbClr val="7030A0"/>
                </a:solidFill>
                <a:effectLst/>
                <a:latin typeface="Arial"/>
                <a:ea typeface="Times New Roman"/>
                <a:cs typeface="Times New Roman"/>
              </a:rPr>
              <a:t>•   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CaCO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3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+SO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+2H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O+½O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=CaSO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4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+2H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r>
              <a:rPr lang="hr-HR" b="1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O+CO</a:t>
            </a:r>
            <a:r>
              <a:rPr lang="hr-HR" b="1" baseline="-25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Times New Roman"/>
              </a:rPr>
              <a:t>2</a:t>
            </a:r>
            <a:endParaRPr lang="sr-Latn-ME" b="1" u="sng" dirty="0" smtClean="0">
              <a:solidFill>
                <a:srgbClr val="7030A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33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705</Words>
  <Application>Microsoft Office PowerPoint</Application>
  <PresentationFormat>On-screen Show (4:3)</PresentationFormat>
  <Paragraphs>185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GIPS IZ TERMOELEKTRANA KAO SEKUNDARNA SIROVINA </vt:lpstr>
      <vt:lpstr>PowerPoint Presentation</vt:lpstr>
      <vt:lpstr>OBAVEZE PRED PRISTUP EU  </vt:lpstr>
      <vt:lpstr>KARAKTERISTIKE PLJEVALJSKOG LIGNITA</vt:lpstr>
      <vt:lpstr>MONITORING EMISIJA U VAZDUH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Prednosti i nedostaci postupaka   Mokri postupci Prednosti- visok stepen odsumporavanja od 95% Nedostaci-recikliranje otpadnih voda, taloženje čvrstih čestica u eliminatorima kapi, dogrijavanje dimnih gasova, nedostatak prostora pri ugradnji sistema za prečišćavanje u već izgrađenim postrojenjima. Polusuvi postupci Prednosti- na kraju procesa se dobija  osušena čestica, nije potrebno dogrijavanje dimnih gasova Nedostaci-problem raspršivanja sredstava za apsorpciju i taloženje čvrste faze na zodovima dimnih kanala Suvi postupci Prednosti-suvi otpadni materijal i dimno gasovi nijesu zasićeni vodom Nedostaci:Stepen izdvajanja SO2 je 40-50%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GIPS IZ TERMOELEKTRANA KAO SEKUNDARNA SIROVINA</dc:title>
  <dc:creator>Snezana Djurovic</dc:creator>
  <cp:lastModifiedBy>Snezana Djurovic</cp:lastModifiedBy>
  <cp:revision>59</cp:revision>
  <dcterms:created xsi:type="dcterms:W3CDTF">2013-05-10T07:34:52Z</dcterms:created>
  <dcterms:modified xsi:type="dcterms:W3CDTF">2013-05-13T11:23:14Z</dcterms:modified>
</cp:coreProperties>
</file>